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ZeTl5W9xGYAydY+YmjeXFCADu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6658506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6658506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16658506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16658506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16658506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16658506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1665850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1665850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5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4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COVID-19_pandemic_in_Ghan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rgbClr val="171C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825" y="-4883"/>
            <a:ext cx="3324447" cy="26960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231825" y="1585925"/>
            <a:ext cx="81231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700">
                <a:solidFill>
                  <a:srgbClr val="D05D02"/>
                </a:solidFill>
              </a:rPr>
              <a:t>Plasma Donation System</a:t>
            </a:r>
            <a:endParaRPr sz="5700">
              <a:solidFill>
                <a:srgbClr val="D05D02"/>
              </a:solidFill>
            </a:endParaRPr>
          </a:p>
        </p:txBody>
      </p:sp>
      <p:sp>
        <p:nvSpPr>
          <p:cNvPr id="58" name="Google Shape;58;p1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 Titans</a:t>
            </a:r>
            <a:endParaRPr/>
          </a:p>
        </p:txBody>
      </p:sp>
      <p:cxnSp>
        <p:nvCxnSpPr>
          <p:cNvPr id="59" name="Google Shape;59;p1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1"/>
          <p:cNvSpPr/>
          <p:nvPr/>
        </p:nvSpPr>
        <p:spPr>
          <a:xfrm>
            <a:off x="3217872" y="3316261"/>
            <a:ext cx="1392900" cy="1386515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5400" cap="flat" cmpd="sng">
            <a:solidFill>
              <a:srgbClr val="262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001264" y="3316261"/>
            <a:ext cx="1392900" cy="1386515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25400" cap="flat" cmpd="sng">
            <a:solidFill>
              <a:srgbClr val="262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6720861" y="3316261"/>
            <a:ext cx="1392900" cy="1386515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25400" cap="flat" cmpd="sng">
            <a:solidFill>
              <a:srgbClr val="262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2959585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Akshay</a:t>
            </a:r>
            <a:endParaRPr/>
          </a:p>
        </p:txBody>
      </p:sp>
      <p:sp>
        <p:nvSpPr>
          <p:cNvPr id="64" name="Google Shape;64;p1"/>
          <p:cNvSpPr txBox="1"/>
          <p:nvPr/>
        </p:nvSpPr>
        <p:spPr>
          <a:xfrm>
            <a:off x="4822503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Sumit</a:t>
            </a:r>
            <a:endParaRPr/>
          </a:p>
        </p:txBody>
      </p:sp>
      <p:sp>
        <p:nvSpPr>
          <p:cNvPr id="65" name="Google Shape;65;p1"/>
          <p:cNvSpPr txBox="1"/>
          <p:nvPr/>
        </p:nvSpPr>
        <p:spPr>
          <a:xfrm>
            <a:off x="6564279" y="4702776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Yashwant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16658506a_0_20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b16658506a_0_2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b16658506a_0_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gb16658506a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16658506a_0_2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b16658506a_0_2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b16658506a_0_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gb16658506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8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5D0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800"/>
              <a:t>Screenshots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265500" y="1300168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rgbClr val="D05D02"/>
                </a:solidFill>
              </a:rPr>
              <a:t>Statistics</a:t>
            </a:r>
            <a:endParaRPr>
              <a:solidFill>
                <a:srgbClr val="D05D02"/>
              </a:solidFill>
            </a:endParaRPr>
          </a:p>
        </p:txBody>
      </p:sp>
      <p:sp>
        <p:nvSpPr>
          <p:cNvPr id="183" name="Google Shape;183;p1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184" name="Google Shape;184;p10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Include a table or graph to display what you see</a:t>
            </a:r>
            <a:endParaRPr sz="1400" b="0" i="1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 txBox="1">
            <a:spLocks noGrp="1"/>
          </p:cNvSpPr>
          <p:nvPr>
            <p:ph type="body" idx="2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/>
              <a:t>10min</a:t>
            </a:r>
            <a:endParaRPr sz="1300"/>
          </a:p>
        </p:txBody>
      </p:sp>
      <p:sp>
        <p:nvSpPr>
          <p:cNvPr id="186" name="Google Shape;186;p10"/>
          <p:cNvSpPr txBox="1">
            <a:spLocks noGrp="1"/>
          </p:cNvSpPr>
          <p:nvPr>
            <p:ph type="body" idx="2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 txBox="1">
            <a:spLocks noGrp="1"/>
          </p:cNvSpPr>
          <p:nvPr>
            <p:ph type="body" idx="2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5281838" y="2910750"/>
            <a:ext cx="689700" cy="11127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/>
          <p:cNvSpPr txBox="1">
            <a:spLocks noGrp="1"/>
          </p:cNvSpPr>
          <p:nvPr>
            <p:ph type="body" idx="2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1" name="Google Shape;191;p10"/>
          <p:cNvSpPr txBox="1">
            <a:spLocks noGrp="1"/>
          </p:cNvSpPr>
          <p:nvPr>
            <p:ph type="body" idx="2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/>
              <a:t>20min</a:t>
            </a:r>
            <a:endParaRPr sz="1300"/>
          </a:p>
        </p:txBody>
      </p:sp>
      <p:sp>
        <p:nvSpPr>
          <p:cNvPr id="192" name="Google Shape;192;p10"/>
          <p:cNvSpPr txBox="1">
            <a:spLocks noGrp="1"/>
          </p:cNvSpPr>
          <p:nvPr>
            <p:ph type="body" idx="2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 txBox="1">
            <a:spLocks noGrp="1"/>
          </p:cNvSpPr>
          <p:nvPr>
            <p:ph type="body" idx="2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 txBox="1">
            <a:spLocks noGrp="1"/>
          </p:cNvSpPr>
          <p:nvPr>
            <p:ph type="body" idx="2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7" name="Google Shape;197;p10"/>
          <p:cNvSpPr txBox="1">
            <a:spLocks noGrp="1"/>
          </p:cNvSpPr>
          <p:nvPr>
            <p:ph type="body" idx="2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/>
              <a:t>30min</a:t>
            </a:r>
            <a:endParaRPr sz="1300"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2"/>
          </p:nvPr>
        </p:nvSpPr>
        <p:spPr>
          <a:xfrm>
            <a:off x="6973875" y="8056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 txBox="1">
            <a:spLocks noGrp="1"/>
          </p:cNvSpPr>
          <p:nvPr>
            <p:ph type="body" idx="2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 txBox="1">
            <a:spLocks noGrp="1"/>
          </p:cNvSpPr>
          <p:nvPr>
            <p:ph type="body" idx="2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3" name="Google Shape;203;p10"/>
          <p:cNvSpPr txBox="1">
            <a:spLocks noGrp="1"/>
          </p:cNvSpPr>
          <p:nvPr>
            <p:ph type="body" idx="2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/>
              <a:t>40min</a:t>
            </a:r>
            <a:endParaRPr sz="1300"/>
          </a:p>
        </p:txBody>
      </p:sp>
      <p:sp>
        <p:nvSpPr>
          <p:cNvPr id="204" name="Google Shape;204;p10"/>
          <p:cNvSpPr txBox="1">
            <a:spLocks noGrp="1"/>
          </p:cNvSpPr>
          <p:nvPr>
            <p:ph type="body" idx="2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 txBox="1">
            <a:spLocks noGrp="1"/>
          </p:cNvSpPr>
          <p:nvPr>
            <p:ph type="body" idx="2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"/>
          <p:cNvSpPr txBox="1">
            <a:spLocks noGrp="1"/>
          </p:cNvSpPr>
          <p:nvPr>
            <p:ph type="body" idx="2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9" name="Google Shape;209;p10"/>
          <p:cNvSpPr txBox="1">
            <a:spLocks noGrp="1"/>
          </p:cNvSpPr>
          <p:nvPr>
            <p:ph type="body" idx="2"/>
          </p:nvPr>
        </p:nvSpPr>
        <p:spPr>
          <a:xfrm>
            <a:off x="7927800" y="254200"/>
            <a:ext cx="757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/>
              <a:t>Item 1</a:t>
            </a:r>
            <a:endParaRPr sz="1400"/>
          </a:p>
        </p:txBody>
      </p:sp>
      <p:sp>
        <p:nvSpPr>
          <p:cNvPr id="210" name="Google Shape;210;p10"/>
          <p:cNvSpPr/>
          <p:nvPr/>
        </p:nvSpPr>
        <p:spPr>
          <a:xfrm>
            <a:off x="8685573" y="210666"/>
            <a:ext cx="219000" cy="219000"/>
          </a:xfrm>
          <a:prstGeom prst="rect">
            <a:avLst/>
          </a:prstGeom>
          <a:solidFill>
            <a:srgbClr val="D05D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 txBox="1">
            <a:spLocks noGrp="1"/>
          </p:cNvSpPr>
          <p:nvPr>
            <p:ph type="body" idx="2"/>
          </p:nvPr>
        </p:nvSpPr>
        <p:spPr>
          <a:xfrm>
            <a:off x="7927800" y="602125"/>
            <a:ext cx="757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/>
              <a:t>Item 2</a:t>
            </a:r>
            <a:endParaRPr sz="1400"/>
          </a:p>
        </p:txBody>
      </p:sp>
      <p:sp>
        <p:nvSpPr>
          <p:cNvPr id="212" name="Google Shape;212;p10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dgsd</a:t>
            </a:r>
            <a:endParaRPr sz="3600"/>
          </a:p>
        </p:txBody>
      </p:sp>
      <p:sp>
        <p:nvSpPr>
          <p:cNvPr id="218" name="Google Shape;218;p11"/>
          <p:cNvSpPr txBox="1">
            <a:spLocks noGrp="1"/>
          </p:cNvSpPr>
          <p:nvPr>
            <p:ph type="body" idx="4294967295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dgsdgsdgdgd</a:t>
            </a:r>
            <a:endParaRPr/>
          </a:p>
        </p:txBody>
      </p:sp>
      <p:pic>
        <p:nvPicPr>
          <p:cNvPr id="219" name="Google Shape;219;p11"/>
          <p:cNvPicPr preferRelativeResize="0"/>
          <p:nvPr/>
        </p:nvPicPr>
        <p:blipFill rotWithShape="1">
          <a:blip r:embed="rId3">
            <a:alphaModFix/>
          </a:blip>
          <a:srcRect l="2189" r="2198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1"/>
          <p:cNvPicPr preferRelativeResize="0"/>
          <p:nvPr/>
        </p:nvPicPr>
        <p:blipFill rotWithShape="1">
          <a:blip r:embed="rId4">
            <a:alphaModFix/>
          </a:blip>
          <a:srcRect t="1978" b="1968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 descr="Screen Shot 2015-10-15 at 9.01.12 PM.png"/>
          <p:cNvPicPr preferRelativeResize="0"/>
          <p:nvPr/>
        </p:nvPicPr>
        <p:blipFill rotWithShape="1">
          <a:blip r:embed="rId5">
            <a:alphaModFix/>
          </a:blip>
          <a:srcRect l="2180" r="2170"/>
          <a:stretch/>
        </p:blipFill>
        <p:spPr>
          <a:xfrm>
            <a:off x="4705200" y="2518836"/>
            <a:ext cx="4127099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3291900" y="1999050"/>
            <a:ext cx="256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D05D02"/>
                </a:solidFill>
              </a:rPr>
              <a:t>Conclusion</a:t>
            </a:r>
            <a:endParaRPr sz="3600">
              <a:solidFill>
                <a:srgbClr val="D05D0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D05D02"/>
                </a:solidFill>
              </a:rPr>
              <a:t>Thank you</a:t>
            </a:r>
            <a:endParaRPr sz="3600">
              <a:solidFill>
                <a:srgbClr val="D05D02"/>
              </a:solidFill>
            </a:endParaRPr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3">
            <a:alphaModFix/>
          </a:blip>
          <a:srcRect l="35131" r="35132"/>
          <a:stretch/>
        </p:blipFill>
        <p:spPr>
          <a:xfrm>
            <a:off x="4548455" y="0"/>
            <a:ext cx="45955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56735" y="0"/>
            <a:ext cx="51392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-85060" y="404037"/>
            <a:ext cx="9604744" cy="737191"/>
          </a:xfrm>
          <a:prstGeom prst="rect">
            <a:avLst/>
          </a:prstGeom>
          <a:solidFill>
            <a:srgbClr val="D05D02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-1456735" y="5143500"/>
            <a:ext cx="513921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4288465" y="1878419"/>
            <a:ext cx="3707219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Convalescent plasma from patients who have already recovered from coronavirus disease 2019 (COVID-19) may contain antibodies against COVID-19.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Giving this convalescent plasma to hospitalized people currently fighting COVID-19 may help them recover.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0" y="1953723"/>
            <a:ext cx="9144000" cy="11958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6192239" y="5931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287" y="2102725"/>
            <a:ext cx="884025" cy="8976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625" y="838200"/>
            <a:ext cx="884025" cy="8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950" y="3276600"/>
            <a:ext cx="950700" cy="9653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966686" y="1153886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  <a:endParaRPr/>
          </a:p>
        </p:txBody>
      </p:sp>
      <p:sp>
        <p:nvSpPr>
          <p:cNvPr id="85" name="Google Shape;85;p3"/>
          <p:cNvSpPr txBox="1"/>
          <p:nvPr/>
        </p:nvSpPr>
        <p:spPr>
          <a:xfrm>
            <a:off x="1966686" y="2397648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05D02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1966686" y="3605374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Trust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5D0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490250" y="1639500"/>
            <a:ext cx="29601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 b="1"/>
              <a:t>Solution</a:t>
            </a:r>
            <a:endParaRPr sz="4400"/>
          </a:p>
        </p:txBody>
      </p:sp>
      <p:sp>
        <p:nvSpPr>
          <p:cNvPr id="92" name="Google Shape;92;p4"/>
          <p:cNvSpPr/>
          <p:nvPr/>
        </p:nvSpPr>
        <p:spPr>
          <a:xfrm>
            <a:off x="4929225" y="525075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49803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025" y="879437"/>
            <a:ext cx="796800" cy="80905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/>
          <p:nvPr/>
        </p:nvSpPr>
        <p:spPr>
          <a:xfrm>
            <a:off x="4929213" y="2809875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49803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3128" y="3139088"/>
            <a:ext cx="744600" cy="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6860425" y="525088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49803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6860400" y="2809888"/>
            <a:ext cx="1532400" cy="141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49803"/>
              </a:srgbClr>
            </a:outerShdw>
            <a:reflection endPos="1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1275" y="801300"/>
            <a:ext cx="950700" cy="96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4299" y="3139089"/>
            <a:ext cx="769738" cy="80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 txBox="1"/>
          <p:nvPr/>
        </p:nvSpPr>
        <p:spPr>
          <a:xfrm>
            <a:off x="900223" y="3650512"/>
            <a:ext cx="336697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platform which takes care of all the aspects of Convalescent Plasma donation and distribution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5119816" y="2268788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Titan’s System</a:t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6926286" y="2263973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Trust</a:t>
            </a:r>
            <a:endParaRPr/>
          </a:p>
        </p:txBody>
      </p:sp>
      <p:sp>
        <p:nvSpPr>
          <p:cNvPr id="103" name="Google Shape;103;p4"/>
          <p:cNvSpPr txBox="1"/>
          <p:nvPr/>
        </p:nvSpPr>
        <p:spPr>
          <a:xfrm>
            <a:off x="5119816" y="4518172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</a:t>
            </a:r>
            <a:endParaRPr/>
          </a:p>
        </p:txBody>
      </p:sp>
      <p:sp>
        <p:nvSpPr>
          <p:cNvPr id="104" name="Google Shape;104;p4"/>
          <p:cNvSpPr txBox="1"/>
          <p:nvPr/>
        </p:nvSpPr>
        <p:spPr>
          <a:xfrm>
            <a:off x="6992172" y="4489845"/>
            <a:ext cx="14006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Ecosystem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822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822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822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822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822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822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Approach</a:t>
            </a:r>
            <a:endParaRPr sz="3600"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2850" y="2571750"/>
            <a:ext cx="6515100" cy="9810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2349100" y="2805350"/>
            <a:ext cx="627600" cy="57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2205013" y="2665837"/>
            <a:ext cx="771600" cy="792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2850" y="1415900"/>
            <a:ext cx="6515100" cy="981075"/>
          </a:xfrm>
          <a:prstGeom prst="rect">
            <a:avLst/>
          </a:prstGeom>
          <a:solidFill>
            <a:srgbClr val="D05D02"/>
          </a:solidFill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2307075" y="1649500"/>
            <a:ext cx="627600" cy="57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2162988" y="1509987"/>
            <a:ext cx="771600" cy="792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 descr="Telemarketer"/>
          <p:cNvSpPr/>
          <p:nvPr/>
        </p:nvSpPr>
        <p:spPr>
          <a:xfrm>
            <a:off x="2272389" y="1624900"/>
            <a:ext cx="538654" cy="538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2850" y="3727600"/>
            <a:ext cx="6515100" cy="9810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2349100" y="3961200"/>
            <a:ext cx="627600" cy="572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2205013" y="3821687"/>
            <a:ext cx="771600" cy="792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 descr="Hospital First Aid"/>
          <p:cNvSpPr/>
          <p:nvPr/>
        </p:nvSpPr>
        <p:spPr>
          <a:xfrm>
            <a:off x="2328590" y="2798262"/>
            <a:ext cx="538654" cy="5386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 descr="Id Badge"/>
          <p:cNvSpPr/>
          <p:nvPr/>
        </p:nvSpPr>
        <p:spPr>
          <a:xfrm>
            <a:off x="2310809" y="3906992"/>
            <a:ext cx="542259" cy="5870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 txBox="1"/>
          <p:nvPr/>
        </p:nvSpPr>
        <p:spPr>
          <a:xfrm>
            <a:off x="2551813" y="1781961"/>
            <a:ext cx="58479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D05D02"/>
                </a:solidFill>
                <a:latin typeface="Arial"/>
                <a:ea typeface="Arial"/>
                <a:cs typeface="Arial"/>
                <a:sym typeface="Arial"/>
              </a:rPr>
              <a:t>              The Donor can voluntarily register on the platform!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2541716" y="2890011"/>
            <a:ext cx="58479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D05D02"/>
                </a:solidFill>
                <a:latin typeface="Arial"/>
                <a:ea typeface="Arial"/>
                <a:cs typeface="Arial"/>
                <a:sym typeface="Arial"/>
              </a:rPr>
              <a:t>            Plasma Bank takes care of the Plasma Availability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2551813" y="4038686"/>
            <a:ext cx="58479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D05D02"/>
                </a:solidFill>
                <a:latin typeface="Arial"/>
                <a:ea typeface="Arial"/>
                <a:cs typeface="Arial"/>
                <a:sym typeface="Arial"/>
              </a:rPr>
              <a:t>           Legal Authority takes Consent for the Plasma Therapy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697100" y="1778800"/>
            <a:ext cx="34422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rgbClr val="D05D02"/>
                </a:solidFill>
              </a:rPr>
              <a:t>Object Model</a:t>
            </a:r>
            <a:endParaRPr>
              <a:solidFill>
                <a:srgbClr val="D05D02"/>
              </a:solidFill>
            </a:endParaRPr>
          </a:p>
        </p:txBody>
      </p:sp>
      <p:sp>
        <p:nvSpPr>
          <p:cNvPr id="130" name="Google Shape;130;p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2"/>
          </p:nvPr>
        </p:nvSpPr>
        <p:spPr>
          <a:xfrm>
            <a:off x="4779175" y="150025"/>
            <a:ext cx="4254000" cy="4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4139295" y="585593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xima Nova"/>
              <a:buNone/>
            </a:pPr>
            <a:endParaRPr sz="42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631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rgbClr val="D05D02"/>
                </a:solidFill>
              </a:rPr>
              <a:t>Work Request Flow</a:t>
            </a: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2"/>
          </p:nvPr>
        </p:nvSpPr>
        <p:spPr>
          <a:xfrm>
            <a:off x="4572000" y="10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16658506a_0_2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b16658506a_0_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b16658506a_0_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gb16658506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0"/>
            <a:ext cx="9144000" cy="511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16658506a_0_8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b16658506a_0_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b16658506a_0_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gb16658506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On-screen Show (16:9)</PresentationFormat>
  <Paragraphs>52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Georgia</vt:lpstr>
      <vt:lpstr>Arial</vt:lpstr>
      <vt:lpstr>Proxima Nova</vt:lpstr>
      <vt:lpstr>Spearmint</vt:lpstr>
      <vt:lpstr>Plasma Donation System</vt:lpstr>
      <vt:lpstr>Motivation</vt:lpstr>
      <vt:lpstr>Problem</vt:lpstr>
      <vt:lpstr>Solution</vt:lpstr>
      <vt:lpstr>Approach</vt:lpstr>
      <vt:lpstr>Object Model</vt:lpstr>
      <vt:lpstr>Work Request Flow</vt:lpstr>
      <vt:lpstr>PowerPoint Presentation</vt:lpstr>
      <vt:lpstr>PowerPoint Presentation</vt:lpstr>
      <vt:lpstr>PowerPoint Presentation</vt:lpstr>
      <vt:lpstr>PowerPoint Presentation</vt:lpstr>
      <vt:lpstr>Screenshots</vt:lpstr>
      <vt:lpstr>Statistics</vt:lpstr>
      <vt:lpstr>dgsd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Donation System</dc:title>
  <cp:lastModifiedBy>Akshay Khandelwal</cp:lastModifiedBy>
  <cp:revision>1</cp:revision>
  <dcterms:modified xsi:type="dcterms:W3CDTF">2020-12-15T04:04:43Z</dcterms:modified>
</cp:coreProperties>
</file>